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6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Clique para editar o estilo do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622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292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8336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9869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8323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0442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3239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75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747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61694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7688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72417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 com 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9666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5993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5302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2369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D4605-C9D7-46DC-BEFF-D5A9385EE590}" type="datetimeFigureOut">
              <a:rPr lang="pt-PT" smtClean="0"/>
              <a:t>12/06/2019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38F5C5A-7050-495B-9AAF-7E8C74BE36F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3697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89213" y="1778924"/>
            <a:ext cx="8915399" cy="1221971"/>
          </a:xfrm>
        </p:spPr>
        <p:txBody>
          <a:bodyPr>
            <a:normAutofit/>
          </a:bodyPr>
          <a:lstStyle/>
          <a:p>
            <a:r>
              <a:rPr lang="pt-PT" b="1" dirty="0" smtClean="0"/>
              <a:t>Métodos contracetivos</a:t>
            </a:r>
            <a:endParaRPr lang="pt-PT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89213" y="3266903"/>
            <a:ext cx="8915399" cy="523701"/>
          </a:xfrm>
        </p:spPr>
        <p:txBody>
          <a:bodyPr/>
          <a:lstStyle/>
          <a:p>
            <a:pPr algn="ctr"/>
            <a:r>
              <a:rPr lang="pt-PT" dirty="0" smtClean="0"/>
              <a:t>EB 2/3 Mondim de Basto</a:t>
            </a:r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8080" y="3865830"/>
            <a:ext cx="2519840" cy="312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4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Pílula</a:t>
            </a:r>
            <a:endParaRPr lang="pt-PT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1392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PT" b="1" dirty="0"/>
              <a:t>Vantagens</a:t>
            </a:r>
            <a:endParaRPr lang="pt-PT" dirty="0"/>
          </a:p>
          <a:p>
            <a:r>
              <a:rPr lang="pt-PT" dirty="0"/>
              <a:t>Elevado grau de segurança na prevenção da gravidez;</a:t>
            </a:r>
          </a:p>
          <a:p>
            <a:r>
              <a:rPr lang="pt-PT" dirty="0"/>
              <a:t>Não interfere na relação sexual;</a:t>
            </a:r>
          </a:p>
          <a:p>
            <a:r>
              <a:rPr lang="pt-PT" dirty="0"/>
              <a:t>Pode regularizar os ciclos menstruais;</a:t>
            </a:r>
          </a:p>
          <a:p>
            <a:r>
              <a:rPr lang="pt-PT" dirty="0"/>
              <a:t>Melhora a tensão pré-menstrual e a dismenorreia;</a:t>
            </a:r>
          </a:p>
          <a:p>
            <a:r>
              <a:rPr lang="pt-PT" dirty="0"/>
              <a:t>Não afeta a fertilidade;</a:t>
            </a:r>
          </a:p>
          <a:p>
            <a:r>
              <a:rPr lang="pt-PT" dirty="0"/>
              <a:t>Diminui o risco de Doença Inflamatória Pélvica ;</a:t>
            </a:r>
          </a:p>
          <a:p>
            <a:r>
              <a:rPr lang="pt-PT" dirty="0"/>
              <a:t>Reduz em 50% o risco de cancro do ovário e do endométrio; </a:t>
            </a:r>
          </a:p>
          <a:p>
            <a:r>
              <a:rPr lang="pt-PT" dirty="0"/>
              <a:t>Diminui a incidência de quistos funcionais do ovário e a doença </a:t>
            </a:r>
            <a:r>
              <a:rPr lang="pt-PT" dirty="0" err="1"/>
              <a:t>poliquística</a:t>
            </a:r>
            <a:r>
              <a:rPr lang="pt-PT" dirty="0"/>
              <a:t>.</a:t>
            </a:r>
          </a:p>
          <a:p>
            <a:pPr>
              <a:buNone/>
            </a:pPr>
            <a:endParaRPr lang="pt-PT" b="1" dirty="0"/>
          </a:p>
          <a:p>
            <a:pPr>
              <a:buNone/>
            </a:pPr>
            <a:r>
              <a:rPr lang="pt-PT" b="1" dirty="0"/>
              <a:t>Desvantagens:</a:t>
            </a:r>
            <a:endParaRPr lang="pt-PT" dirty="0"/>
          </a:p>
          <a:p>
            <a:r>
              <a:rPr lang="pt-PT" dirty="0"/>
              <a:t>Dificuldade em fazer a toma diária e regular da pílula; </a:t>
            </a:r>
          </a:p>
          <a:p>
            <a:r>
              <a:rPr lang="pt-PT" dirty="0"/>
              <a:t>Não protege contra as Infeções Sexualmente Transmissíveis (IST).</a:t>
            </a:r>
          </a:p>
        </p:txBody>
      </p:sp>
      <p:sp>
        <p:nvSpPr>
          <p:cNvPr id="5" name="AutoShape 4" descr="Resultado de imagem para pilul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5712" y="1905000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94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Contraceção de Emergência</a:t>
            </a:r>
            <a:endParaRPr lang="pt-PT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546167" y="2133600"/>
            <a:ext cx="9958445" cy="3777622"/>
          </a:xfrm>
        </p:spPr>
        <p:txBody>
          <a:bodyPr>
            <a:normAutofit/>
          </a:bodyPr>
          <a:lstStyle/>
          <a:p>
            <a:endParaRPr lang="pt-PT" dirty="0"/>
          </a:p>
          <a:p>
            <a:r>
              <a:rPr lang="pt-PT" dirty="0"/>
              <a:t>Tomada após uma relação sexual desprotegida diminui muito o risco de gravidez; </a:t>
            </a:r>
            <a:endParaRPr lang="pt-PT" dirty="0" smtClean="0"/>
          </a:p>
          <a:p>
            <a:r>
              <a:rPr lang="pt-PT" dirty="0" smtClean="0"/>
              <a:t> </a:t>
            </a:r>
            <a:r>
              <a:rPr lang="pt-PT" dirty="0"/>
              <a:t>Podem ser tomadas nos 5 dias seguintes; apesar de serem tanto mais eficazes quanto mais precocemente forem tomadas; </a:t>
            </a:r>
            <a:endParaRPr lang="pt-PT" dirty="0" smtClean="0"/>
          </a:p>
          <a:p>
            <a:r>
              <a:rPr lang="pt-PT" dirty="0" smtClean="0"/>
              <a:t>A </a:t>
            </a:r>
            <a:r>
              <a:rPr lang="pt-PT" dirty="0"/>
              <a:t>mulher pode ter náuseas ou até vomitar, mas estes efeitos são habitualmente passageiros e não são graves. Se vomitar nas primeiras 2 horas deve voltar a tomar o comprimido e deve ser também utilizado outro método (por ex. preservativo) até à menstruação seguinte, que deve aparecer na altura esperada; </a:t>
            </a:r>
            <a:endParaRPr lang="pt-PT" dirty="0" smtClean="0"/>
          </a:p>
          <a:p>
            <a:r>
              <a:rPr lang="pt-PT" dirty="0" smtClean="0"/>
              <a:t>Se </a:t>
            </a:r>
            <a:r>
              <a:rPr lang="pt-PT" dirty="0"/>
              <a:t>existir um “atraso” é aconselhável fazer-se um teste de gravidez. </a:t>
            </a:r>
          </a:p>
          <a:p>
            <a:pPr marL="0" indent="0">
              <a:buNone/>
            </a:pPr>
            <a:r>
              <a:rPr lang="pt-PT" dirty="0"/>
              <a:t>	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80220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Adesivo</a:t>
            </a:r>
            <a:endParaRPr lang="pt-PT" b="1" dirty="0"/>
          </a:p>
        </p:txBody>
      </p:sp>
      <p:pic>
        <p:nvPicPr>
          <p:cNvPr id="6" name="Marcador de Posição de Conteúdo 3" descr="transferi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416069" y="1807066"/>
            <a:ext cx="2619375" cy="1743075"/>
          </a:xfrm>
        </p:spPr>
      </p:pic>
      <p:sp>
        <p:nvSpPr>
          <p:cNvPr id="7" name="Retângulo 6"/>
          <p:cNvSpPr/>
          <p:nvPr/>
        </p:nvSpPr>
        <p:spPr>
          <a:xfrm>
            <a:off x="548640" y="1596564"/>
            <a:ext cx="878516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pt-PT" b="1" dirty="0"/>
              <a:t>Vantagens</a:t>
            </a:r>
            <a:endParaRPr lang="pt-PT" dirty="0"/>
          </a:p>
          <a:p>
            <a:r>
              <a:rPr lang="pt-PT" dirty="0"/>
              <a:t>Para mulheres que querem contraceção hormonal combinada e não toleram ou não querem os contracetivos orais;</a:t>
            </a:r>
          </a:p>
          <a:p>
            <a:r>
              <a:rPr lang="pt-PT" dirty="0"/>
              <a:t>De uso semanal, pelo que não tem que pensar todos os dias em contraceção, apenas tem que se lembrar de mudar uma vez por semana o adesivo;</a:t>
            </a:r>
          </a:p>
          <a:p>
            <a:r>
              <a:rPr lang="pt-PT" dirty="0"/>
              <a:t>Fácil de usar;</a:t>
            </a:r>
          </a:p>
          <a:p>
            <a:r>
              <a:rPr lang="pt-PT" dirty="0"/>
              <a:t>Ao contrário da pílula, as hormonas não necessitam de ser absorvidas pelo aparelho digestivo, permitindo que a eficácia deste método não seja posta em causa, em caso de vómitos ou diarreia;</a:t>
            </a:r>
          </a:p>
          <a:p>
            <a:r>
              <a:rPr lang="pt-PT" dirty="0"/>
              <a:t>Normalmente torna as hemorragias regulares, mais curtas e menos dolorosas;</a:t>
            </a:r>
          </a:p>
          <a:p>
            <a:r>
              <a:rPr lang="pt-PT" dirty="0"/>
              <a:t>É um método reversível; </a:t>
            </a:r>
          </a:p>
          <a:p>
            <a:r>
              <a:rPr lang="pt-PT" dirty="0"/>
              <a:t>Oferece uma excelente aderência. A mulher pode continuar a realizar as suas atividades diárias como o banho, duche, idas à piscina, exercício físico, sem nenhuma medida especial de precaução.</a:t>
            </a:r>
          </a:p>
          <a:p>
            <a:pPr>
              <a:buNone/>
            </a:pPr>
            <a:endParaRPr lang="pt-PT" b="1" dirty="0"/>
          </a:p>
          <a:p>
            <a:pPr>
              <a:buNone/>
            </a:pPr>
            <a:r>
              <a:rPr lang="pt-PT" b="1" dirty="0"/>
              <a:t>Desvantagens</a:t>
            </a:r>
            <a:endParaRPr lang="pt-PT" dirty="0"/>
          </a:p>
          <a:p>
            <a:r>
              <a:rPr lang="pt-PT" dirty="0"/>
              <a:t>Não protege contra as  IST.</a:t>
            </a:r>
          </a:p>
        </p:txBody>
      </p:sp>
    </p:spTree>
    <p:extLst>
      <p:ext uri="{BB962C8B-B14F-4D97-AF65-F5344CB8AC3E}">
        <p14:creationId xmlns:p14="http://schemas.microsoft.com/office/powerpoint/2010/main" val="2993903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4355" y="406689"/>
            <a:ext cx="9492919" cy="1325563"/>
          </a:xfrm>
        </p:spPr>
        <p:txBody>
          <a:bodyPr/>
          <a:lstStyle/>
          <a:p>
            <a:r>
              <a:rPr lang="pt-PT" b="1" dirty="0" smtClean="0"/>
              <a:t>Dispositivos </a:t>
            </a:r>
            <a:r>
              <a:rPr lang="pt-PT" b="1" dirty="0" err="1" smtClean="0"/>
              <a:t>intra-uterinos</a:t>
            </a:r>
            <a:endParaRPr lang="pt-PT" b="1" dirty="0"/>
          </a:p>
        </p:txBody>
      </p:sp>
      <p:pic>
        <p:nvPicPr>
          <p:cNvPr id="4" name="Marcador de Posição de Conteúdo 3" descr="img_como_funciona_o_diu_dispositivo_intra_uterino_3372_6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58837" y="1858169"/>
            <a:ext cx="5361276" cy="4286250"/>
          </a:xfrm>
        </p:spPr>
      </p:pic>
    </p:spTree>
    <p:extLst>
      <p:ext uri="{BB962C8B-B14F-4D97-AF65-F5344CB8AC3E}">
        <p14:creationId xmlns:p14="http://schemas.microsoft.com/office/powerpoint/2010/main" val="2362433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Implante</a:t>
            </a:r>
            <a:endParaRPr lang="pt-PT" b="1" dirty="0"/>
          </a:p>
        </p:txBody>
      </p:sp>
      <p:pic>
        <p:nvPicPr>
          <p:cNvPr id="4" name="Marcador de Posição de Conteúdo 3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68633" y="1795549"/>
            <a:ext cx="7223760" cy="4339244"/>
          </a:xfrm>
        </p:spPr>
      </p:pic>
    </p:spTree>
    <p:extLst>
      <p:ext uri="{BB962C8B-B14F-4D97-AF65-F5344CB8AC3E}">
        <p14:creationId xmlns:p14="http://schemas.microsoft.com/office/powerpoint/2010/main" val="898356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Anel Vaginal</a:t>
            </a:r>
            <a:endParaRPr lang="pt-PT" b="1" dirty="0"/>
          </a:p>
        </p:txBody>
      </p:sp>
      <p:pic>
        <p:nvPicPr>
          <p:cNvPr id="4" name="Marcador de Posição de Conteúdo 3" descr="plula-do-dia-seguinte-e-anel-vaginal-8-7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</p:spTree>
    <p:extLst>
      <p:ext uri="{BB962C8B-B14F-4D97-AF65-F5344CB8AC3E}">
        <p14:creationId xmlns:p14="http://schemas.microsoft.com/office/powerpoint/2010/main" val="2376539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Métodos cirúrgicos</a:t>
            </a:r>
            <a:endParaRPr lang="pt-PT" b="1" dirty="0"/>
          </a:p>
        </p:txBody>
      </p:sp>
      <p:pic>
        <p:nvPicPr>
          <p:cNvPr id="4" name="Marcador de Posição de Conteúdo 3" descr="ligadura-de-trompas-laqueadu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9735" y="1579418"/>
            <a:ext cx="3810000" cy="2659221"/>
          </a:xfrm>
        </p:spPr>
      </p:pic>
      <p:pic>
        <p:nvPicPr>
          <p:cNvPr id="5" name="Marcador de Posição de Conteúdo 8" descr="transferi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8363" y="1471602"/>
            <a:ext cx="3643338" cy="3429024"/>
          </a:xfrm>
          <a:prstGeom prst="rect">
            <a:avLst/>
          </a:prstGeom>
        </p:spPr>
      </p:pic>
      <p:sp>
        <p:nvSpPr>
          <p:cNvPr id="6" name="Marcador de Posição do Texto 5"/>
          <p:cNvSpPr txBox="1">
            <a:spLocks/>
          </p:cNvSpPr>
          <p:nvPr/>
        </p:nvSpPr>
        <p:spPr>
          <a:xfrm>
            <a:off x="457200" y="5020887"/>
            <a:ext cx="4040188" cy="6068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dirty="0" smtClean="0"/>
              <a:t>Laqueação de trompas</a:t>
            </a:r>
            <a:endParaRPr lang="pt-PT" dirty="0"/>
          </a:p>
        </p:txBody>
      </p:sp>
      <p:sp>
        <p:nvSpPr>
          <p:cNvPr id="7" name="Marcador de Posição do Texto 6"/>
          <p:cNvSpPr txBox="1">
            <a:spLocks/>
          </p:cNvSpPr>
          <p:nvPr/>
        </p:nvSpPr>
        <p:spPr>
          <a:xfrm>
            <a:off x="6628363" y="5410200"/>
            <a:ext cx="3643338" cy="762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dirty="0" smtClean="0"/>
              <a:t>Vasectomia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003626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Métodos naturais (auto-observação)</a:t>
            </a:r>
            <a:endParaRPr lang="pt-PT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pt-PT" dirty="0"/>
          </a:p>
          <a:p>
            <a:r>
              <a:rPr lang="pt-PT" dirty="0"/>
              <a:t>A mulher pode aprender a reconhecer o seu período fértil em cada ciclo menstrual; </a:t>
            </a:r>
          </a:p>
          <a:p>
            <a:r>
              <a:rPr lang="pt-PT" dirty="0" smtClean="0"/>
              <a:t>É </a:t>
            </a:r>
            <a:r>
              <a:rPr lang="pt-PT" dirty="0"/>
              <a:t>necessário um tempo prévio de aprendizagem e auto-observação para que o casal possa sentir-se confiante e autónomo; </a:t>
            </a:r>
          </a:p>
          <a:p>
            <a:r>
              <a:rPr lang="pt-PT" dirty="0" smtClean="0"/>
              <a:t>As </a:t>
            </a:r>
            <a:r>
              <a:rPr lang="pt-PT" dirty="0"/>
              <a:t>mulheres podem considerá-los difíceis de utilizar; nos ciclos irregulares, depois do parto, durante a amamentação, ou quando coexistem febre ou </a:t>
            </a:r>
            <a:r>
              <a:rPr lang="pt-PT" dirty="0" smtClean="0"/>
              <a:t>infeções </a:t>
            </a:r>
            <a:r>
              <a:rPr lang="pt-PT" dirty="0"/>
              <a:t>vaginais; </a:t>
            </a:r>
          </a:p>
          <a:p>
            <a:r>
              <a:rPr lang="pt-PT" dirty="0" smtClean="0"/>
              <a:t>No </a:t>
            </a:r>
            <a:r>
              <a:rPr lang="pt-PT" dirty="0"/>
              <a:t>período fértil o casal pode abster-se de ter relações ou utilizar métodos de barreira; </a:t>
            </a:r>
          </a:p>
          <a:p>
            <a:r>
              <a:rPr lang="pt-PT" dirty="0" smtClean="0"/>
              <a:t>Não </a:t>
            </a:r>
            <a:r>
              <a:rPr lang="pt-PT" dirty="0"/>
              <a:t>têm </a:t>
            </a:r>
            <a:r>
              <a:rPr lang="pt-PT" dirty="0" err="1"/>
              <a:t>contra-indicações</a:t>
            </a:r>
            <a:r>
              <a:rPr lang="pt-PT" dirty="0"/>
              <a:t>. </a:t>
            </a:r>
            <a:endParaRPr lang="pt-PT" dirty="0" smtClean="0"/>
          </a:p>
          <a:p>
            <a:r>
              <a:rPr lang="pt-PT" dirty="0" smtClean="0"/>
              <a:t>Não protegem contra as IST</a:t>
            </a:r>
            <a:r>
              <a:rPr lang="pt-PT" dirty="0"/>
              <a:t>	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010708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Preservativo Masculino</a:t>
            </a:r>
            <a:endParaRPr lang="pt-PT" b="1" dirty="0"/>
          </a:p>
        </p:txBody>
      </p:sp>
      <p:pic>
        <p:nvPicPr>
          <p:cNvPr id="4" name="Marcador de Posição de Conteúdo 3" descr="preservativo_colocar_opt(1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7156" y="1579419"/>
            <a:ext cx="10033462" cy="4788130"/>
          </a:xfrm>
        </p:spPr>
      </p:pic>
    </p:spTree>
    <p:extLst>
      <p:ext uri="{BB962C8B-B14F-4D97-AF65-F5344CB8AC3E}">
        <p14:creationId xmlns:p14="http://schemas.microsoft.com/office/powerpoint/2010/main" val="1293353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Preservativo Feminino</a:t>
            </a:r>
            <a:endParaRPr lang="pt-PT" b="1" dirty="0"/>
          </a:p>
        </p:txBody>
      </p:sp>
      <p:pic>
        <p:nvPicPr>
          <p:cNvPr id="4" name="Marcador de Posição de Conteúdo 3" descr="200910251918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29046" y="1825625"/>
            <a:ext cx="8603673" cy="4351338"/>
          </a:xfrm>
        </p:spPr>
      </p:pic>
    </p:spTree>
    <p:extLst>
      <p:ext uri="{BB962C8B-B14F-4D97-AF65-F5344CB8AC3E}">
        <p14:creationId xmlns:p14="http://schemas.microsoft.com/office/powerpoint/2010/main" val="1797871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Métodos contracetivos</a:t>
            </a:r>
            <a:endParaRPr lang="pt-PT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911927" y="2133600"/>
            <a:ext cx="9592685" cy="3777622"/>
          </a:xfrm>
        </p:spPr>
        <p:txBody>
          <a:bodyPr/>
          <a:lstStyle/>
          <a:p>
            <a:r>
              <a:rPr lang="pt-PT" dirty="0"/>
              <a:t>O único método que protege das </a:t>
            </a:r>
            <a:r>
              <a:rPr lang="pt-PT" dirty="0" smtClean="0"/>
              <a:t>infeções </a:t>
            </a:r>
            <a:r>
              <a:rPr lang="pt-PT" dirty="0"/>
              <a:t>sexualmente transmissíveis é o </a:t>
            </a:r>
            <a:r>
              <a:rPr lang="pt-PT" b="1" dirty="0"/>
              <a:t>preservativo. </a:t>
            </a:r>
            <a:endParaRPr lang="pt-PT" b="1" dirty="0" smtClean="0"/>
          </a:p>
          <a:p>
            <a:r>
              <a:rPr lang="pt-PT" dirty="0" smtClean="0"/>
              <a:t>Pode </a:t>
            </a:r>
            <a:r>
              <a:rPr lang="pt-PT" dirty="0"/>
              <a:t>e deve ser utilizado em associação com qualquer um dos outros métodos! </a:t>
            </a:r>
          </a:p>
          <a:p>
            <a:r>
              <a:rPr lang="pt-PT" dirty="0" smtClean="0"/>
              <a:t>Não </a:t>
            </a:r>
            <a:r>
              <a:rPr lang="pt-PT" dirty="0"/>
              <a:t>se aplica apenas a situações “de risco”! </a:t>
            </a:r>
          </a:p>
          <a:p>
            <a:r>
              <a:rPr lang="pt-PT" dirty="0" smtClean="0"/>
              <a:t>Constitui </a:t>
            </a:r>
            <a:r>
              <a:rPr lang="pt-PT" dirty="0"/>
              <a:t>uma forma de comportamento saudável que protege a sua saúde e a do seu parceiro</a:t>
            </a:r>
            <a:r>
              <a:rPr lang="pt-PT" dirty="0" smtClean="0"/>
              <a:t>!</a:t>
            </a:r>
          </a:p>
          <a:p>
            <a:r>
              <a:rPr lang="pt-PT" dirty="0" smtClean="0"/>
              <a:t>Para iniciar contraceção deves recorrer a uma consulta de planeamento familiar!</a:t>
            </a:r>
          </a:p>
          <a:p>
            <a:r>
              <a:rPr lang="pt-PT" dirty="0" smtClean="0"/>
              <a:t>A contraceção é assunto do casal e não apenas da mulher! </a:t>
            </a:r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25845976"/>
      </p:ext>
    </p:extLst>
  </p:cSld>
  <p:clrMapOvr>
    <a:masterClrMapping/>
  </p:clrMapOvr>
</p:sld>
</file>

<file path=ppt/theme/theme1.xml><?xml version="1.0" encoding="utf-8"?>
<a:theme xmlns:a="http://schemas.openxmlformats.org/drawingml/2006/main" name="Haste">
  <a:themeElements>
    <a:clrScheme name="Hast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Hast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aste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</TotalTime>
  <Words>541</Words>
  <Application>Microsoft Office PowerPoint</Application>
  <PresentationFormat>Ecrã Panorâmico</PresentationFormat>
  <Paragraphs>58</Paragraphs>
  <Slides>12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Haste</vt:lpstr>
      <vt:lpstr>Métodos contracetivos</vt:lpstr>
      <vt:lpstr>Pílula</vt:lpstr>
      <vt:lpstr>Contraceção de Emergência</vt:lpstr>
      <vt:lpstr>Adesivo</vt:lpstr>
      <vt:lpstr>Dispositivos intra-uterinos</vt:lpstr>
      <vt:lpstr>Implante</vt:lpstr>
      <vt:lpstr>Anel Vaginal</vt:lpstr>
      <vt:lpstr>Métodos cirúrgicos</vt:lpstr>
      <vt:lpstr>Métodos naturais (auto-observação)</vt:lpstr>
      <vt:lpstr>Preservativo Masculino</vt:lpstr>
      <vt:lpstr>Preservativo Feminino</vt:lpstr>
      <vt:lpstr>Métodos contracetivos</vt:lpstr>
    </vt:vector>
  </TitlesOfParts>
  <Company>SNS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Métodos contracetivos</dc:title>
  <dc:creator>Utilizador</dc:creator>
  <cp:lastModifiedBy>Utilizador</cp:lastModifiedBy>
  <cp:revision>11</cp:revision>
  <dcterms:created xsi:type="dcterms:W3CDTF">2019-05-30T13:35:39Z</dcterms:created>
  <dcterms:modified xsi:type="dcterms:W3CDTF">2019-06-12T08:55:54Z</dcterms:modified>
</cp:coreProperties>
</file>